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664" r:id="rId2"/>
    <p:sldId id="665" r:id="rId3"/>
    <p:sldId id="666" r:id="rId4"/>
    <p:sldId id="66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EDC51BE-B920-46A0-8C9E-E9DC685D2321}">
          <p14:sldIdLst>
            <p14:sldId id="664"/>
            <p14:sldId id="665"/>
            <p14:sldId id="666"/>
            <p14:sldId id="6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414" autoAdjust="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FC17F-3FCC-4CD2-97F4-AE0037902350}" type="datetimeFigureOut">
              <a:rPr lang="zh-CN" altLang="en-US" smtClean="0"/>
              <a:t>2023/5/15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125FD-B06F-4744-A4AB-5913B9E4FA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00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4534" y="2006061"/>
            <a:ext cx="8361101" cy="1450417"/>
          </a:xfrm>
        </p:spPr>
        <p:txBody>
          <a:bodyPr>
            <a:normAutofit/>
          </a:bodyPr>
          <a:lstStyle>
            <a:lvl1pPr algn="l">
              <a:defRPr sz="4400" b="1" i="0">
                <a:solidFill>
                  <a:schemeClr val="tx1"/>
                </a:solidFill>
                <a:latin typeface="Arial" panose="020B0604020202020204"/>
                <a:cs typeface="Microsoft YaHei Bold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534" y="3456479"/>
            <a:ext cx="8361101" cy="586183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dirty="0"/>
              <a:t>单击此处编辑母版副标题样式</a:t>
            </a: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endParaRPr kumimoji="1" lang="zh-CN" alt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0" hasCustomPrompt="1"/>
          </p:nvPr>
        </p:nvSpPr>
        <p:spPr>
          <a:xfrm>
            <a:off x="2269269" y="4769022"/>
            <a:ext cx="7639264" cy="1378017"/>
          </a:xfrm>
        </p:spPr>
        <p:txBody>
          <a:bodyPr>
            <a:noAutofit/>
          </a:bodyPr>
          <a:lstStyle>
            <a:lvl1pPr marL="0" indent="0" algn="ctr">
              <a:lnSpc>
                <a:spcPts val="2400"/>
              </a:lnSpc>
              <a:buNone/>
              <a:defRPr sz="1600"/>
            </a:lvl1pPr>
          </a:lstStyle>
          <a:p>
            <a:pPr lvl="0"/>
            <a:r>
              <a:rPr kumimoji="1" lang="zh-CN" altLang="en-US" dirty="0"/>
              <a:t>汇报人：</a:t>
            </a:r>
            <a:r>
              <a:rPr kumimoji="1" lang="en-US" altLang="zh-CN" dirty="0"/>
              <a:t>XXX</a:t>
            </a:r>
          </a:p>
          <a:p>
            <a:pPr lvl="0"/>
            <a:r>
              <a:rPr kumimoji="1" lang="zh-CN" altLang="en-US" dirty="0"/>
              <a:t>日期：</a:t>
            </a:r>
            <a:r>
              <a:rPr kumimoji="1" lang="en-US" altLang="zh-CN" dirty="0"/>
              <a:t>2014.10.10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dirty="0"/>
              <a:t>Insert page title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910166" y="1352673"/>
            <a:ext cx="10472797" cy="43392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2"/>
          </p:nvPr>
        </p:nvSpPr>
        <p:spPr>
          <a:xfrm>
            <a:off x="910167" y="1906982"/>
            <a:ext cx="10473267" cy="428797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910635" y="733778"/>
            <a:ext cx="10472328" cy="719667"/>
          </a:xfrm>
        </p:spPr>
        <p:txBody>
          <a:bodyPr/>
          <a:lstStyle>
            <a:lvl1pPr>
              <a:defRPr>
                <a:solidFill>
                  <a:srgbClr val="522F00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635" y="733778"/>
            <a:ext cx="10472328" cy="719667"/>
          </a:xfrm>
        </p:spPr>
        <p:txBody>
          <a:bodyPr/>
          <a:lstStyle>
            <a:lvl1pPr>
              <a:defRPr baseline="0">
                <a:solidFill>
                  <a:srgbClr val="522F00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0635" y="1591734"/>
            <a:ext cx="10472328" cy="4525963"/>
          </a:xfrm>
        </p:spPr>
        <p:txBody>
          <a:bodyPr>
            <a:normAutofit/>
          </a:bodyPr>
          <a:lstStyle>
            <a:lvl1pPr>
              <a:defRPr sz="3200" baseline="0">
                <a:latin typeface="Arial" panose="020B0604020202020204" pitchFamily="34" charset="0"/>
                <a:ea typeface="微软雅黑" panose="020B0503020204020204" charset="-122"/>
                <a:cs typeface="Hiragino Sans GB W3"/>
              </a:defRPr>
            </a:lvl1pPr>
            <a:lvl2pPr>
              <a:defRPr sz="2800" baseline="0">
                <a:latin typeface="Arial" panose="020B0604020202020204" pitchFamily="34" charset="0"/>
                <a:ea typeface="微软雅黑" panose="020B0503020204020204" charset="-122"/>
                <a:cs typeface="Hiragino Sans GB W3"/>
              </a:defRPr>
            </a:lvl2pPr>
            <a:lvl3pPr>
              <a:defRPr sz="2400" baseline="0">
                <a:latin typeface="Arial" panose="020B0604020202020204" pitchFamily="34" charset="0"/>
                <a:ea typeface="微软雅黑" panose="020B0503020204020204" charset="-122"/>
                <a:cs typeface="Hiragino Sans GB W3"/>
              </a:defRPr>
            </a:lvl3pPr>
            <a:lvl4pPr>
              <a:defRPr sz="2000" baseline="0">
                <a:latin typeface="Arial" panose="020B0604020202020204" pitchFamily="34" charset="0"/>
                <a:ea typeface="微软雅黑" panose="020B0503020204020204" charset="-122"/>
                <a:cs typeface="Hiragino Sans GB W3"/>
              </a:defRPr>
            </a:lvl4pPr>
            <a:lvl5pPr>
              <a:defRPr sz="2000" baseline="0">
                <a:latin typeface="Arial" panose="020B0604020202020204" pitchFamily="34" charset="0"/>
                <a:ea typeface="微软雅黑" panose="020B0503020204020204" charset="-122"/>
                <a:cs typeface="Hiragino Sans GB W3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45733" y="2700997"/>
            <a:ext cx="7720299" cy="1350303"/>
          </a:xfrm>
        </p:spPr>
        <p:txBody>
          <a:bodyPr vert="horz" anchor="ctr" anchorCtr="0">
            <a:normAutofit/>
          </a:bodyPr>
          <a:lstStyle>
            <a:lvl1pPr marL="0" indent="0" algn="l">
              <a:lnSpc>
                <a:spcPct val="150000"/>
              </a:lnSpc>
              <a:buFont typeface="Arial" panose="020B0604020202020204"/>
              <a:buNone/>
              <a:defRPr sz="3600" b="1" cap="none" baseline="0">
                <a:solidFill>
                  <a:srgbClr val="F2B01E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kumimoji="1" lang="en-US" altLang="zh-CN" dirty="0">
                <a:solidFill>
                  <a:prstClr val="white"/>
                </a:solidFill>
              </a:rPr>
              <a:t> </a:t>
            </a:r>
            <a:endParaRPr kumimoji="1" lang="zh-CN" altLang="en-US" dirty="0">
              <a:solidFill>
                <a:prstClr val="white"/>
              </a:solidFill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 hasCustomPrompt="1"/>
          </p:nvPr>
        </p:nvSpPr>
        <p:spPr>
          <a:xfrm>
            <a:off x="1845734" y="4051299"/>
            <a:ext cx="7719484" cy="80711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en-US" dirty="0"/>
              <a:t>单击此处编辑副标题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22F00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81122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1122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732065"/>
            <a:ext cx="5386917" cy="63976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37182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732065"/>
            <a:ext cx="5389033" cy="63976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37182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0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 userDrawn="1"/>
        </p:nvSpPr>
        <p:spPr>
          <a:xfrm>
            <a:off x="1845733" y="2874275"/>
            <a:ext cx="3325283" cy="145270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defTabSz="457200">
              <a:spcBef>
                <a:spcPct val="20000"/>
              </a:spcBef>
              <a:buFont typeface="Arial" panose="020B0604020202020204"/>
              <a:buNone/>
              <a:defRPr/>
            </a:pPr>
            <a:r>
              <a:rPr kumimoji="1" lang="zh-CN" altLang="en-US" sz="3200" dirty="0">
                <a:solidFill>
                  <a:prstClr val="black"/>
                </a:solidFill>
                <a:latin typeface="Arial" panose="020B0604020202020204"/>
                <a:ea typeface="微软雅黑" panose="020B0503020204020204" charset="-122"/>
                <a:cs typeface="微软雅黑" panose="020B0503020204020204" charset="-122"/>
              </a:rPr>
              <a:t>谢谢</a:t>
            </a:r>
            <a:endParaRPr kumimoji="1" lang="en-US" altLang="zh-CN" sz="3200" dirty="0">
              <a:solidFill>
                <a:prstClr val="black"/>
              </a:solidFill>
              <a:latin typeface="Arial" panose="020B0604020202020204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>
              <a:spcBef>
                <a:spcPct val="20000"/>
              </a:spcBef>
              <a:buFont typeface="Arial" panose="020B0604020202020204"/>
              <a:buNone/>
              <a:defRPr/>
            </a:pPr>
            <a:r>
              <a:rPr kumimoji="1" lang="en-US" altLang="zh-CN" sz="3200" dirty="0">
                <a:solidFill>
                  <a:prstClr val="black"/>
                </a:solidFill>
                <a:latin typeface="Arial" panose="020B0604020202020204"/>
                <a:ea typeface="微软雅黑" panose="020B0503020204020204" charset="-122"/>
                <a:cs typeface="微软雅黑" panose="020B0503020204020204" charset="-122"/>
              </a:rPr>
              <a:t>THANKS</a:t>
            </a:r>
            <a:endParaRPr kumimoji="1" lang="zh-CN" altLang="en-US" sz="3200" dirty="0">
              <a:solidFill>
                <a:prstClr val="black"/>
              </a:solidFill>
              <a:latin typeface="Arial" panose="020B0604020202020204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/>
            <a:endParaRPr kumimoji="1"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/>
              <a:t> 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10635" y="2493289"/>
            <a:ext cx="10472328" cy="1570944"/>
          </a:xfrm>
        </p:spPr>
        <p:txBody>
          <a:bodyPr anchor="b" anchorCtr="0"/>
          <a:lstStyle>
            <a:lvl1pPr>
              <a:defRPr b="0" i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kumimoji="1" lang="zh-CN" altLang="en-US" dirty="0"/>
              <a:t>单击此处编辑</a:t>
            </a:r>
            <a:r>
              <a:rPr kumimoji="1" lang="en-US" altLang="en-US" dirty="0"/>
              <a:t>结束语</a:t>
            </a:r>
            <a:endParaRPr kumimoji="1"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/>
                <a:ea typeface="微软雅黑" panose="020B0503020204020204" charset="-122"/>
              </a:defRPr>
            </a:lvl1pPr>
          </a:lstStyle>
          <a:p>
            <a:r>
              <a:rPr lang="en-US" altLang="zh-TW" dirty="0">
                <a:solidFill>
                  <a:prstClr val="white"/>
                </a:solidFill>
              </a:rPr>
              <a:t> </a:t>
            </a:r>
            <a:endParaRPr kumimoji="1"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10635" y="462897"/>
            <a:ext cx="104723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0635" y="1600201"/>
            <a:ext cx="104723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82147" y="6552000"/>
            <a:ext cx="3626664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 altLang="zh-TW" dirty="0">
                <a:solidFill>
                  <a:prstClr val="white"/>
                </a:solidFill>
              </a:rPr>
              <a:t> </a:t>
            </a:r>
            <a:endParaRPr kumimoji="1" lang="zh-CN" altLang="en-US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522F00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Arial" panose="020B0604020202020204"/>
          <a:ea typeface="微软雅黑" panose="020B0503020204020204" charset="-122"/>
          <a:cs typeface="微软雅黑" panose="020B0503020204020204" charset="-122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Контроллер KYC300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44546" y="1453445"/>
            <a:ext cx="6877250" cy="48267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zh-CN" sz="1400" dirty="0">
                <a:cs typeface="Arial" panose="020B0604020202020204" pitchFamily="34" charset="0"/>
              </a:rPr>
              <a:t>Позиционирование: классический контроллер PLC, используемый для дополнения промышленных серверов.</a:t>
            </a:r>
          </a:p>
          <a:p>
            <a:pPr lvl="0"/>
            <a:r>
              <a:rPr lang="ru-RU" altLang="zh-CN" sz="1400" dirty="0">
                <a:cs typeface="Arial" panose="020B0604020202020204" pitchFamily="34" charset="0"/>
              </a:rPr>
              <a:t>Ресурсная база. Обеспечивает локальные DI, DO, AI, AO, высокоскоростной сбор импульсов, каналы вывода импульсов PWM, поддерживает 485, CAN и </a:t>
            </a:r>
            <a:r>
              <a:rPr lang="ru-RU" altLang="zh-CN" sz="1400" dirty="0" err="1">
                <a:cs typeface="Arial" panose="020B0604020202020204" pitchFamily="34" charset="0"/>
              </a:rPr>
              <a:t>Ethernet</a:t>
            </a:r>
            <a:r>
              <a:rPr lang="ru-RU" altLang="zh-CN" sz="1400" dirty="0">
                <a:cs typeface="Arial" panose="020B0604020202020204" pitchFamily="34" charset="0"/>
              </a:rPr>
              <a:t>, поддерживает </a:t>
            </a:r>
            <a:r>
              <a:rPr lang="ru-RU" altLang="zh-CN" sz="1400" dirty="0" err="1">
                <a:cs typeface="Arial" panose="020B0604020202020204" pitchFamily="34" charset="0"/>
              </a:rPr>
              <a:t>Modbus</a:t>
            </a:r>
            <a:r>
              <a:rPr lang="ru-RU" altLang="zh-CN" sz="1400" dirty="0">
                <a:cs typeface="Arial" panose="020B0604020202020204" pitchFamily="34" charset="0"/>
              </a:rPr>
              <a:t> TCP / RTU, </a:t>
            </a:r>
            <a:r>
              <a:rPr lang="ru-RU" altLang="zh-CN" sz="1400" dirty="0" err="1">
                <a:cs typeface="Arial" panose="020B0604020202020204" pitchFamily="34" charset="0"/>
              </a:rPr>
              <a:t>CANopen</a:t>
            </a:r>
            <a:r>
              <a:rPr lang="ru-RU" altLang="zh-CN" sz="1400" dirty="0">
                <a:cs typeface="Arial" panose="020B0604020202020204" pitchFamily="34" charset="0"/>
              </a:rPr>
              <a:t> и другие распространенные промышленные протоколы связи.</a:t>
            </a:r>
          </a:p>
          <a:p>
            <a:pPr lvl="0"/>
            <a:r>
              <a:rPr lang="ru-RU" altLang="zh-CN" sz="1400" dirty="0">
                <a:cs typeface="Arial" panose="020B0604020202020204" pitchFamily="34" charset="0"/>
              </a:rPr>
              <a:t>Поддержка управления движением. Интегрирует 6 импульсных входов и 4 импульсных выхода, быстро реализует функции регулировки скорости оборудования и позиционирования.</a:t>
            </a:r>
          </a:p>
          <a:p>
            <a:pPr lvl="0"/>
            <a:r>
              <a:rPr lang="ru-RU" altLang="zh-CN" sz="1400" dirty="0">
                <a:cs typeface="Arial" panose="020B0604020202020204" pitchFamily="34" charset="0"/>
              </a:rPr>
              <a:t>Масштабируемость. Поддержка соединения модулей IO локального расширения, поддержка использования модулей IO удаленного расширения </a:t>
            </a:r>
            <a:r>
              <a:rPr lang="ru-RU" altLang="zh-CN" sz="1400" dirty="0" err="1">
                <a:cs typeface="Arial" panose="020B0604020202020204" pitchFamily="34" charset="0"/>
              </a:rPr>
              <a:t>Ethernet</a:t>
            </a:r>
            <a:r>
              <a:rPr lang="ru-RU" altLang="zh-CN" sz="1400" dirty="0">
                <a:cs typeface="Arial" panose="020B0604020202020204" pitchFamily="34" charset="0"/>
              </a:rPr>
              <a:t> или 485, а также поддержка общего распределенного IO сторонних производителей.</a:t>
            </a:r>
          </a:p>
          <a:p>
            <a:pPr lvl="0"/>
            <a:r>
              <a:rPr lang="ru-RU" altLang="zh-CN" sz="1400" dirty="0">
                <a:cs typeface="Arial" panose="020B0604020202020204" pitchFamily="34" charset="0"/>
              </a:rPr>
              <a:t>Эффективное программирование. Программное обеспечение для разработки конфигурационного программирования </a:t>
            </a:r>
            <a:r>
              <a:rPr lang="ru-RU" altLang="zh-CN" sz="1400" dirty="0" err="1">
                <a:cs typeface="Arial" panose="020B0604020202020204" pitchFamily="34" charset="0"/>
              </a:rPr>
              <a:t>MaVIEW</a:t>
            </a:r>
            <a:r>
              <a:rPr lang="ru-RU" altLang="zh-CN" sz="1400" dirty="0">
                <a:cs typeface="Arial" panose="020B0604020202020204" pitchFamily="34" charset="0"/>
              </a:rPr>
              <a:t>, поддержка графического программирования с перетаскиванием, поддержка IEC61131-3, поддержка программирования на языках высокого уровня C ++ и </a:t>
            </a:r>
            <a:r>
              <a:rPr lang="ru-RU" altLang="zh-CN" sz="1400" dirty="0" err="1">
                <a:cs typeface="Arial" panose="020B0604020202020204" pitchFamily="34" charset="0"/>
              </a:rPr>
              <a:t>Matlab</a:t>
            </a:r>
            <a:r>
              <a:rPr lang="ru-RU" altLang="zh-CN" sz="1400" dirty="0">
                <a:cs typeface="Arial" panose="020B0604020202020204" pitchFamily="34" charset="0"/>
              </a:rPr>
              <a:t> / </a:t>
            </a:r>
            <a:r>
              <a:rPr lang="ru-RU" altLang="zh-CN" sz="1400" dirty="0" err="1">
                <a:cs typeface="Arial" panose="020B0604020202020204" pitchFamily="34" charset="0"/>
              </a:rPr>
              <a:t>Simulink</a:t>
            </a:r>
            <a:r>
              <a:rPr lang="ru-RU" altLang="zh-CN" sz="1400" dirty="0">
                <a:cs typeface="Arial" panose="020B0604020202020204" pitchFamily="34" charset="0"/>
              </a:rPr>
              <a:t>.</a:t>
            </a:r>
          </a:p>
          <a:p>
            <a:pPr lvl="0"/>
            <a:r>
              <a:rPr lang="ru-RU" altLang="zh-CN" sz="1400" dirty="0">
                <a:cs typeface="Arial" panose="020B0604020202020204" pitchFamily="34" charset="0"/>
              </a:rPr>
              <a:t>Высокая надежность. Промышленный дизайн, Способность работы в суровых условиях окружающей среды, широкий диапазон рабочих температур от -40 до 75 ° C, защита IP30.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kumimoji="1" lang="zh-CN" altLang="en-US" dirty="0"/>
          </a:p>
        </p:txBody>
      </p:sp>
      <p:pic>
        <p:nvPicPr>
          <p:cNvPr id="5" name="图片 4" descr="E:\01.立项产品\100331东土PLC\产品图片\kzq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9" t="30801" r="16765"/>
          <a:stretch>
            <a:fillRect/>
          </a:stretch>
        </p:blipFill>
        <p:spPr bwMode="auto">
          <a:xfrm>
            <a:off x="484094" y="1887748"/>
            <a:ext cx="4328632" cy="3639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684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635" y="191820"/>
            <a:ext cx="10472328" cy="719667"/>
          </a:xfrm>
        </p:spPr>
        <p:txBody>
          <a:bodyPr>
            <a:noAutofit/>
          </a:bodyPr>
          <a:lstStyle/>
          <a:p>
            <a:r>
              <a:rPr lang="ru-RU" altLang="zh-CN" sz="2400" dirty="0"/>
              <a:t>Контроллер KYC300 конкурентное сравнение: малый PLC </a:t>
            </a:r>
            <a:r>
              <a:rPr lang="ru-RU" altLang="zh-CN" sz="2400" dirty="0" err="1"/>
              <a:t>Schneider</a:t>
            </a:r>
            <a:r>
              <a:rPr lang="ru-RU" altLang="zh-CN" sz="2400" dirty="0"/>
              <a:t> M218 с 40 точками</a:t>
            </a: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296262"/>
              </p:ext>
            </p:extLst>
          </p:nvPr>
        </p:nvGraphicFramePr>
        <p:xfrm>
          <a:off x="525509" y="970634"/>
          <a:ext cx="8570258" cy="5522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6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6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KYC300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Schneider</a:t>
                      </a:r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TM218LDAE40DRPHN</a:t>
                      </a: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интерфейс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485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485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 x 485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Порт </a:t>
                      </a:r>
                      <a:r>
                        <a:rPr lang="ru-RU" altLang="zh-CN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Ethernet</a:t>
                      </a:r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RJ45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10/100 </a:t>
                      </a:r>
                      <a:r>
                        <a:rPr lang="ru-RU" sz="1000" u="none" strike="noStrike" noProof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Mbps</a:t>
                      </a:r>
                      <a:endParaRPr lang="ru-RU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10/100 </a:t>
                      </a:r>
                      <a:r>
                        <a:rPr lang="ru-RU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Mbps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CAN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поддерживает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2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протокола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modbus</a:t>
                      </a:r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TCP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Поддерживает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Поддерживает</a:t>
                      </a:r>
                      <a:r>
                        <a:rPr lang="zh-CN" alt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modbus</a:t>
                      </a:r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RTU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Поддерживает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Поддерживает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Profinet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поддерживает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поддерживает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CANopen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Поддерживает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поддерживает</a:t>
                      </a:r>
                      <a:r>
                        <a:rPr lang="zh-CN" alt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615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DI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DI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93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DО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DO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(транзистор)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(включая 12 реле и 4 транзистора)</a:t>
                      </a:r>
                      <a:endParaRPr lang="ru-RU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5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AI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AI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59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сигнала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Ток и напряжение могут быть настроены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Ток и напряжение могут быть настроены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59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точность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бит, ± 0,25% @ (- 20 ~ 60 ℃)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бит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AO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AO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59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сигнала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0 ~20mA，2 x 0~10V</a:t>
                      </a:r>
                      <a:endParaRPr lang="ru-RU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Ток и напряжение могут быть настроены</a:t>
                      </a: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59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точность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бит,±0.25%@(-20~60℃)</a:t>
                      </a:r>
                      <a:endParaRPr lang="ru-RU" altLang="zh-CN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бит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Высокоскоростной импульсный выход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импульсного вывода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Максимальная частота импульсного выхода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200kHz</a:t>
                      </a:r>
                      <a:endParaRPr lang="ru-RU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100kHz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Высокоскоростной счет импульсов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каналов высокоскоростного счетчика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6-канальный (однофазный) / 3-канальный (ортогональный)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4-канальный (однофазный) / 2-канальный (ортогональный)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32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Максимальная частота счета импульсов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200kHz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100kHz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323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Расширение локального ввода / вывода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10 модулей ввода-вывода</a:t>
                      </a:r>
                      <a:endParaRPr lang="ru-RU" altLang="zh-CN" sz="10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7 модулей ввода-вывода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Расширение удаленного ввода / вывода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ru-R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ru-RU" altLang="zh-CN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Поддержка, </a:t>
                      </a:r>
                      <a:r>
                        <a:rPr lang="ru-RU" altLang="zh-CN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Modbus</a:t>
                      </a:r>
                      <a:r>
                        <a:rPr lang="ru-RU" altLang="zh-CN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TCP / RTU, </a:t>
                      </a:r>
                      <a:r>
                        <a:rPr lang="ru-RU" altLang="zh-CN" sz="1000" u="none" strike="noStrike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CANopen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zh-CN" sz="10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Поддержка, </a:t>
                      </a:r>
                      <a:r>
                        <a:rPr lang="ru-RU" altLang="zh-CN" sz="1000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Modbus</a:t>
                      </a:r>
                      <a:r>
                        <a:rPr lang="ru-RU" altLang="zh-CN" sz="10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TCP / RTU</a:t>
                      </a:r>
                      <a:endParaRPr lang="ru-RU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8378" marR="8378" marT="837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altLang="zh-TW" dirty="0"/>
              <a:t> </a:t>
            </a:r>
            <a:endParaRPr kumimoji="1" lang="ru-RU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9215718" y="1206854"/>
            <a:ext cx="2743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Преимущества </a:t>
            </a:r>
            <a:r>
              <a:rPr lang="ru-RU" altLang="zh-CN" dirty="0" err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Kyland</a:t>
            </a: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Поддержка CAN;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Большое количество аналоговых каналов ввода-вывода и высокая точность;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Несколько каналов подсчета импульсов и высокая частота;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Несколько каналов импульсного выхода и высокая частота;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Поддержка большего количества осей.</a:t>
            </a:r>
          </a:p>
        </p:txBody>
      </p:sp>
    </p:spTree>
    <p:extLst>
      <p:ext uri="{BB962C8B-B14F-4D97-AF65-F5344CB8AC3E}">
        <p14:creationId xmlns:p14="http://schemas.microsoft.com/office/powerpoint/2010/main" val="386851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635" y="285542"/>
            <a:ext cx="10472328" cy="719667"/>
          </a:xfrm>
        </p:spPr>
        <p:txBody>
          <a:bodyPr/>
          <a:lstStyle/>
          <a:p>
            <a:r>
              <a:rPr lang="ru-RU" altLang="zh-CN" dirty="0"/>
              <a:t>Модуль KY IO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0590" y="985520"/>
            <a:ext cx="7872730" cy="1480820"/>
          </a:xfrm>
        </p:spPr>
        <p:txBody>
          <a:bodyPr>
            <a:normAutofit fontScale="85000" lnSpcReduction="10000"/>
          </a:bodyPr>
          <a:lstStyle/>
          <a:p>
            <a:r>
              <a:rPr lang="ru-RU" altLang="zh-CN" sz="1600" dirty="0">
                <a:latin typeface="微软雅黑" panose="020B0503020204020204" charset="-122"/>
              </a:rPr>
              <a:t>Контроллеры </a:t>
            </a:r>
            <a:r>
              <a:rPr lang="ru-RU" altLang="zh-CN" sz="1600" dirty="0" err="1">
                <a:latin typeface="微软雅黑" panose="020B0503020204020204" charset="-122"/>
              </a:rPr>
              <a:t>Kyland</a:t>
            </a:r>
            <a:r>
              <a:rPr lang="ru-RU" altLang="zh-CN" sz="1600" dirty="0">
                <a:latin typeface="微软雅黑" panose="020B0503020204020204" charset="-122"/>
              </a:rPr>
              <a:t> PLC серии KYC имеют модульную структуру, включают модули контроллеров, различные типы модулей I/O, модули питания и модули связи удаленного I/O.</a:t>
            </a:r>
          </a:p>
          <a:p>
            <a:r>
              <a:rPr lang="ru-RU" altLang="zh-CN" sz="1600" dirty="0">
                <a:latin typeface="微软雅黑" panose="020B0503020204020204" charset="-122"/>
              </a:rPr>
              <a:t>Модуль KY IO используется в качестве удаленного IO с промышленным сервером. Поддержка локального соединения и расширения с контроллером KYC300 и промышленным сервером серии NewPre3200, а также поддержка использование в качестве удаленного контроллера IO или промышленного сервера.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altLang="zh-TW" dirty="0"/>
              <a:t> </a:t>
            </a:r>
            <a:endParaRPr kumimoji="1" lang="ru-RU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25251"/>
              </p:ext>
            </p:extLst>
          </p:nvPr>
        </p:nvGraphicFramePr>
        <p:xfrm>
          <a:off x="910635" y="2510897"/>
          <a:ext cx="10236336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KYRCM-0000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связи удаленного IO. Интерфейсы CAN, 485,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Ethernet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Поддержка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CANopen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режима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Modbus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RTU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Slave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режима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Modbus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TCP </a:t>
                      </a:r>
                      <a:r>
                        <a:rPr lang="ru-RU" altLang="zh-CN" sz="1200" noProof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Slave</a:t>
                      </a:r>
                      <a:r>
                        <a:rPr lang="ru-RU" altLang="zh-CN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Более гибкая адаптация</a:t>
                      </a:r>
                      <a:r>
                        <a:rPr lang="zh-CN" altLang="ru-RU" sz="120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！</a:t>
                      </a:r>
                      <a:endParaRPr lang="ru-RU" altLang="zh-CN" sz="1200" noProof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KYDI-1601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16-канальный модуль DI. Поддержка входа 24 В постоянного тока, поддержка входа с сухим контактом.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KYDO-1202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12-канальный модуль DO. Поддержка выхода 24 В постоянного тока.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KYAI-0801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8-канальный модуль ввода тока. Сбор 0 ~ 20 мА. 16 бит, точность канала ± 0,1% при (25 ℃), ± 0,35% при (- 40 ~ 75 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KYAI-0802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8-канальный модуль ввода тока. Сбор 0 ~ 10V. 16 бит, точность канала ± 0,1% при (25 ℃), ± 0,35% при (- 40 ~ 75 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KYAO-0801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8-канальный модуль вывода тока. Выход 0 ~ 20 мА. 12 бит, точность канала ± 0,1% при (25 ℃), ± 0,35% при (- 40 ~ 75 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KYAO-0802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8-канальный модуль вывода напряжения. Выход 0 ~ 10 В. 12 бит, точность канала ± 0,1% при (25 ℃), ± 0,35% при (- 40 ~ 75 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KYPM-DC24</a:t>
                      </a:r>
                      <a:endParaRPr lang="ru-RU" altLang="zh-CN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питания 24 В постоянного тока для PLC, IO и ввода-вывода.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KYRTD-0601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6-канальный модуль измерения термического сопротивления. 16 бит, точность канала ± 0,1% при (25 ℃).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578" y="928946"/>
            <a:ext cx="2191056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6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635" y="285542"/>
            <a:ext cx="10472328" cy="719667"/>
          </a:xfrm>
        </p:spPr>
        <p:txBody>
          <a:bodyPr/>
          <a:lstStyle/>
          <a:p>
            <a:r>
              <a:rPr lang="ru-RU" altLang="zh-CN" dirty="0"/>
              <a:t>Планы по модулю KY IO 2020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0894" y="1385929"/>
            <a:ext cx="7872730" cy="1480820"/>
          </a:xfrm>
        </p:spPr>
        <p:txBody>
          <a:bodyPr>
            <a:normAutofit fontScale="85000" lnSpcReduction="10000"/>
          </a:bodyPr>
          <a:lstStyle/>
          <a:p>
            <a:r>
              <a:rPr lang="ru-RU" altLang="zh-CN" sz="1600" dirty="0">
                <a:latin typeface="微软雅黑" panose="020B0503020204020204" charset="-122"/>
              </a:rPr>
              <a:t>Контроллеры </a:t>
            </a:r>
            <a:r>
              <a:rPr lang="ru-RU" altLang="zh-CN" sz="1600" dirty="0" err="1">
                <a:latin typeface="微软雅黑" panose="020B0503020204020204" charset="-122"/>
              </a:rPr>
              <a:t>Kyland</a:t>
            </a:r>
            <a:r>
              <a:rPr lang="ru-RU" altLang="zh-CN" sz="1600" dirty="0">
                <a:latin typeface="微软雅黑" panose="020B0503020204020204" charset="-122"/>
              </a:rPr>
              <a:t> PLC серии KYC имеют модульную структуру, включают модули контроллеров, различные типы модулей I/O, модули питания и модули связи удаленного I/O.</a:t>
            </a:r>
          </a:p>
          <a:p>
            <a:r>
              <a:rPr lang="ru-RU" altLang="zh-CN" sz="1600" dirty="0">
                <a:latin typeface="微软雅黑" panose="020B0503020204020204" charset="-122"/>
              </a:rPr>
              <a:t>Модуль KY IO используется в качестве удаленного IO с промышленным сервером. Поддержка локального соединения и расширения с контроллером KYC300 и промышленным сервером серии NewPre3200, а также поддержка использование в качестве удаленного контроллера IO или промышленного сервера.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altLang="zh-TW" dirty="0"/>
              <a:t> </a:t>
            </a:r>
            <a:endParaRPr kumimoji="1" lang="ru-RU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92623"/>
              </p:ext>
            </p:extLst>
          </p:nvPr>
        </p:nvGraphicFramePr>
        <p:xfrm>
          <a:off x="977311" y="3247470"/>
          <a:ext cx="10236336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KYRCM-0042R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Коммуникационный модуль удаленного IO с двумя сетевыми портами. В разработке, ожидается что будет доступен в июле 2020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KYDO-1201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Релейный модуль DO. В разработке, ожидается что будет доступен в конце 2020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KYPI-0601</a:t>
                      </a:r>
                      <a:endParaRPr lang="ru-RU" altLang="zh-CN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сбора импульсов. В разработке, ожидается что будет доступен в июле 2020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KYPO-0401</a:t>
                      </a:r>
                      <a:endParaRPr lang="ru-RU" altLang="zh-CN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импульсного выхода. В разработке, ожидается что будет доступен в июле 2020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KYTC-0601</a:t>
                      </a:r>
                      <a:endParaRPr lang="ru-RU" altLang="zh-CN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zh-CN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сбора термопар. В разработке, ожидается что будет доступен в конце 2020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578" y="928946"/>
            <a:ext cx="2191056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85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</TotalTime>
  <Words>924</Words>
  <Application>Microsoft Office PowerPoint</Application>
  <PresentationFormat>Широкоэкранный</PresentationFormat>
  <Paragraphs>132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微软雅黑</vt:lpstr>
      <vt:lpstr>Arial</vt:lpstr>
      <vt:lpstr>Calibri</vt:lpstr>
      <vt:lpstr>1_Office 主题</vt:lpstr>
      <vt:lpstr>Контроллер KYC300</vt:lpstr>
      <vt:lpstr>Контроллер KYC300 конкурентное сравнение: малый PLC Schneider M218 с 40 точками</vt:lpstr>
      <vt:lpstr>Модуль KY IO</vt:lpstr>
      <vt:lpstr>Планы по модулю KY IO 2020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自主可控助力AFC智能运维</dc:title>
  <dc:creator>kyland</dc:creator>
  <cp:lastModifiedBy>Лойко Максим</cp:lastModifiedBy>
  <cp:revision>326</cp:revision>
  <dcterms:created xsi:type="dcterms:W3CDTF">2019-05-06T09:02:00Z</dcterms:created>
  <dcterms:modified xsi:type="dcterms:W3CDTF">2023-05-15T10:13:26Z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